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93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ba80cb000ac8e5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fe40c7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上分点1 等差数列的前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项和的函数特性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31c9a2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上分点2 等差数列前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项和的最值问题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41e922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数学文化及实际生活中的等差数列求和问题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5_1#cea1dc5a7?vop=1&amp;pid=931c9a2a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&lt;888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15_1#cea1dc5a7?vop=1&amp;pid=931c9a2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6_1#cea1dc5a7.bracket?vop=1&amp;pid=931c9a2a1&amp;color=0,0,0&amp;vpa=5&amp;vtp=1"/>
          <p:cNvSpPr/>
          <p:nvPr/>
        </p:nvSpPr>
        <p:spPr>
          <a:xfrm>
            <a:off x="9726389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7_BD.15_2#cea1dc5a7.choices?vop=1&amp;pid=931c9a2a1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43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7_1#cea1dc5a7?vop=1&amp;pid=931c9a2a1&amp;color=0,0,0&amp;vtp=1&amp;bbb=1"/>
              <p:cNvSpPr/>
              <p:nvPr/>
            </p:nvSpPr>
            <p:spPr>
              <a:xfrm>
                <a:off x="832104" y="2240280"/>
                <a:ext cx="10533888" cy="2081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【解析】由已知可得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=1+2+3+⋯+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&lt;888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的最大值为41.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AS.17_1#cea1dc5a7?vop=1&amp;pid=931c9a2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2081530"/>
              </a:xfrm>
              <a:prstGeom prst="rect">
                <a:avLst/>
              </a:prstGeom>
              <a:blipFill>
                <a:blip r:embed="rId4"/>
                <a:stretch>
                  <a:fillRect l="-1389" b="-67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8_1#6e27fbfae?vop=1&amp;pid=931c9a2a1&amp;color=0,0,0&amp;vtp=1&amp;bt=1&amp;bbb=1&amp;hb=1"/>
              <p:cNvSpPr/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，则当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取最大值时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7_BD.18_1#6e27fbfae?vop=1&amp;pid=931c9a2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blipFill>
                <a:blip r:embed="rId3"/>
                <a:stretch>
                  <a:fillRect l="-1389" r="-17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9_1#6e27fbfae.blank?vop=1&amp;pid=931c9a2a1&amp;color=0,0,0&amp;vpa=6&amp;vtp=1&amp;bbb=1"/>
          <p:cNvSpPr/>
          <p:nvPr/>
        </p:nvSpPr>
        <p:spPr>
          <a:xfrm>
            <a:off x="2579910" y="1876425"/>
            <a:ext cx="636588" cy="356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DengXian" pitchFamily="34" charset="0"/>
                <a:ea typeface="DengXian" pitchFamily="34" charset="-122"/>
                <a:cs typeface="DengXian" pitchFamily="34" charset="-120"/>
              </a:rPr>
              <a:t>5或6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EX.20_1#6e27fbfae?vop=1&amp;pid=931c9a2a1&amp;color=0,0,0&amp;vtp=1&amp;bbb=1&amp;hb=1"/>
              <p:cNvSpPr/>
              <p:nvPr/>
            </p:nvSpPr>
            <p:spPr>
              <a:xfrm>
                <a:off x="832104" y="227977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利用已知条件判断并求出等差数列的前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可以利用通法攻略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中的二次函数法或邻项变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号法求解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在何时取得最大值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7_EX.20_1#6e27fbfae?vop=1&amp;pid=931c9a2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63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21_1#6e27fbfae?vop=1&amp;pid=931c9a2a1&amp;color=0,0,0&amp;vtp=1&amp;bbb=1"/>
              <p:cNvSpPr/>
              <p:nvPr/>
            </p:nvSpPr>
            <p:spPr>
              <a:xfrm>
                <a:off x="832104" y="3061462"/>
                <a:ext cx="10533888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为等差数列，设其公差为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的图象开口向下，且对称轴为直线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或6.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7_AS.21_1#6e27fbfae?vop=1&amp;pid=931c9a2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1462"/>
                <a:ext cx="10533888" cy="2056130"/>
              </a:xfrm>
              <a:prstGeom prst="rect">
                <a:avLst/>
              </a:prstGeom>
              <a:blipFill>
                <a:blip r:embed="rId5"/>
                <a:stretch>
                  <a:fillRect l="-1389" b="-6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EX.22_1#6e27fbfae?vop=1&amp;pid=931c9a2a1&amp;color=0,0,0&amp;vtp=1&amp;bt=1&amp;bb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设其公差为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−1)=12−2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取最大值时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EX.22_1#6e27fbfae?vop=1&amp;pid=931c9a2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3_1#89d8e6d0f?vop=1&amp;pid=931c9a2a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23_1#89d8e6d0f?vop=1&amp;pid=931c9a2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BD.24_1#8bb1dc225?vop=1&amp;pid=89d8e6d0f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BD.24_1#8bb1dc225?vop=1&amp;pid=89d8e6d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N.25_1#8bb1dc225?vop=1&amp;pid=89d8e6d0f&amp;color=0,0,0&amp;vtp=1&amp;bbb=1"/>
              <p:cNvSpPr/>
              <p:nvPr/>
            </p:nvSpPr>
            <p:spPr>
              <a:xfrm>
                <a:off x="832104" y="229057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AN.25_1#8bb1dc225?vop=1&amp;pid=89d8e6d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26_1#56df9b54d?vop=1&amp;pid=89d8e6d0f&amp;color=0,0,0&amp;mp=1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的最大值及此时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26_1#56df9b54d?vop=1&amp;pid=89d8e6d0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27_1#56df9b54d?vop=1&amp;pid=89d8e6d0f&amp;color=0,0,0&amp;vtp=1&amp;bbb=1&amp;hb=1"/>
              <p:cNvSpPr/>
              <p:nvPr/>
            </p:nvSpPr>
            <p:spPr>
              <a:xfrm>
                <a:off x="832104" y="1875282"/>
                <a:ext cx="10533888" cy="2430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的最大值，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取最大值，最大值为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8_AN.27_1#56df9b54d?vop=1&amp;pid=89d8e6d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430653"/>
              </a:xfrm>
              <a:prstGeom prst="rect">
                <a:avLst/>
              </a:prstGeom>
              <a:blipFill>
                <a:blip r:embed="rId4"/>
                <a:stretch>
                  <a:fillRect l="-1389" r="-3183" b="-35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EX.28_1#89d8e6d0f?vop=1&amp;pid=931c9a2a1&amp;color=0,0,0&amp;vtp=1&amp;bbb=1&amp;hb=1"/>
              <p:cNvSpPr/>
              <p:nvPr/>
            </p:nvSpPr>
            <p:spPr>
              <a:xfrm>
                <a:off x="832104" y="4313682"/>
                <a:ext cx="10533888" cy="1024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本题可利用通法攻略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中的不等式组法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何时最大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从而可求解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EX.28_1#89d8e6d0f?vop=1&amp;pid=931c9a2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3682"/>
                <a:ext cx="10533888" cy="1024255"/>
              </a:xfrm>
              <a:prstGeom prst="rect">
                <a:avLst/>
              </a:prstGeom>
              <a:blipFill>
                <a:blip r:embed="rId5"/>
                <a:stretch>
                  <a:fillRect l="-1389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9_1#eafdc858f?vop=1&amp;pid=141e922d8&amp;color=0,0,0&amp;vtp=1&amp;bt=1&amp;bbb=1&amp;hb=1"/>
              <p:cNvSpPr/>
              <p:nvPr/>
            </p:nvSpPr>
            <p:spPr>
              <a:xfrm>
                <a:off x="832104" y="1508760"/>
                <a:ext cx="10533888" cy="204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“中国剩余定理”又称“孙子定理”，与其相关的“物不知数”问题的原文如下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：今有物不知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，三三数之剩二（除以3余2），五五数之剩三（除以5余3），七七数之剩二（除以7余2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），问物几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？现有这样一个相关的问题：已知正整数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满足二二数之剩一，三三数之剩一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，将符合条件的所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按照从小到大的顺序排成一列，构成数列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29_1#eafdc858f?vop=1&amp;pid=141e922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40255"/>
              </a:xfrm>
              <a:prstGeom prst="rect">
                <a:avLst/>
              </a:prstGeom>
              <a:blipFill>
                <a:blip r:embed="rId3"/>
                <a:stretch>
                  <a:fillRect l="-1389" r="-1215" b="-71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0_1#eafdc858f.bracket?vop=1&amp;pid=141e922d8&amp;color=0,0,0&amp;vpa=7&amp;vtp=1"/>
          <p:cNvSpPr/>
          <p:nvPr/>
        </p:nvSpPr>
        <p:spPr>
          <a:xfrm>
            <a:off x="1472660" y="318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29_2#eafdc858f.choices?vop=1&amp;pid=141e922d8&amp;color=0,0,0&amp;vtp=1&amp;bbb=1"/>
          <p:cNvSpPr/>
          <p:nvPr/>
        </p:nvSpPr>
        <p:spPr>
          <a:xfrm>
            <a:off x="832104" y="359181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46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1_1#eafdc858f?vop=1&amp;pid=141e922d8&amp;color=0,0,0&amp;vtp=1&amp;bt=1&amp;bbb=1"/>
              <p:cNvSpPr/>
              <p:nvPr/>
            </p:nvSpPr>
            <p:spPr>
              <a:xfrm>
                <a:off x="832104" y="1508760"/>
                <a:ext cx="10533888" cy="3269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【解析】设二二数之剩一，三三数之剩一的数分别为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的项即为以上两类数的公共项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+7)−(6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是公差为6的等差数列，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(7+6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取得最小值38.故选C.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AS.31_1#eafdc858f?vop=1&amp;pid=141e922d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69615"/>
              </a:xfrm>
              <a:prstGeom prst="rect">
                <a:avLst/>
              </a:prstGeom>
              <a:blipFill>
                <a:blip r:embed="rId3"/>
                <a:stretch>
                  <a:fillRect l="-1389" b="-2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2_1#bc472c371?vop=1&amp;pid=141e922d8&amp;color=0,0,0&amp;vtp=1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小明从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店购买了一辆价格为25万元的家用轿车，首付11万元，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剩余的款项采用分期付款的方式还款，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还款方式为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：每年年底还固定款项2万元以及余款的当年利息，年利率为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，直到全部还完为止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,则小明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购买这辆车最后实际共付(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32_1#bc472c371?vop=1&amp;pid=141e922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83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3_1#bc472c371.bracket?vop=1&amp;pid=141e922d8&amp;color=0,0,0&amp;vpa=8&amp;vtp=1"/>
          <p:cNvSpPr/>
          <p:nvPr/>
        </p:nvSpPr>
        <p:spPr>
          <a:xfrm>
            <a:off x="35300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7_BD.32_2#bc472c371.choices?vop=1&amp;pid=141e922d8&amp;color=0,0,0&amp;vtp=1&amp;bbb=1"/>
          <p:cNvSpPr/>
          <p:nvPr/>
        </p:nvSpPr>
        <p:spPr>
          <a:xfrm>
            <a:off x="832104" y="27465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28.5万元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30.6万元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31.8万元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32.2万元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4_1#bc472c371?vop=1&amp;pid=141e922d8&amp;color=0,0,0&amp;vtp=1&amp;bt=1&amp;bbb=1"/>
              <p:cNvSpPr/>
              <p:nvPr/>
            </p:nvSpPr>
            <p:spPr>
              <a:xfrm>
                <a:off x="832104" y="150876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【解析】首付11万元，余款14万元，按题意可知是分7次还清.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每次还款钱数组成数列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=2+14×10%=3.4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=2+(14−2)×10%=3.2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=2+(14−2×2)×10%=3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=2+[14−2(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−1)]×10%=3.4−0.2(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=7×3.4+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×(−0.2)=19.6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此小明购买这辆车最后实际共付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11+19.6=30.6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（万元）.故选B.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AS.34_1#bc472c371?vop=1&amp;pid=141e922d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5_1#bd4deffe9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，则其前20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5_1#bd4deffe9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6_1#bd4deffe9.bracket?vop=1&amp;pid=2661f4348&amp;color=0,0,0&amp;vpa=9&amp;vtp=1"/>
          <p:cNvSpPr/>
          <p:nvPr/>
        </p:nvSpPr>
        <p:spPr>
          <a:xfrm>
            <a:off x="695912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5_2#bd4deffe9.choices?vop=1&amp;pid=2661f4348&amp;color=0,0,0&amp;vtp=1&amp;bbb=1"/>
              <p:cNvSpPr/>
              <p:nvPr/>
            </p:nvSpPr>
            <p:spPr>
              <a:xfrm>
                <a:off x="832104" y="148900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3748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5_2#bd4deffe9.choices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7_1#bd4deffe9?vop=1&amp;pid=2661f4348&amp;color=0,0,0&amp;vtp=1&amp;bbb=1"/>
              <p:cNvSpPr/>
              <p:nvPr/>
            </p:nvSpPr>
            <p:spPr>
              <a:xfrm>
                <a:off x="832104" y="1862320"/>
                <a:ext cx="10533888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的前20项和为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37_1#bd4deffe9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2320"/>
                <a:ext cx="10533888" cy="547751"/>
              </a:xfrm>
              <a:prstGeom prst="rect">
                <a:avLst/>
              </a:prstGeom>
              <a:blipFill>
                <a:blip r:embed="rId5"/>
                <a:stretch>
                  <a:fillRect l="-1389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6c9baee6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06c9baee6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8_1#1a4e851c4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8_1#1a4e851c4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9_1#1a4e851c4.bracket?vop=1&amp;pid=2661f4348&amp;color=0,0,0&amp;vpa=10&amp;vtp=1"/>
          <p:cNvSpPr/>
          <p:nvPr/>
        </p:nvSpPr>
        <p:spPr>
          <a:xfrm>
            <a:off x="8137875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38_2#1a4e851c4.choices?vop=1&amp;pid=2661f4348&amp;color=0,0,0&amp;vtp=1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0_1#1a4e851c4?vop=1&amp;pid=2661f4348&amp;color=0,0,0&amp;vtp=1&amp;bbb=1&amp;hb=1"/>
              <p:cNvSpPr/>
              <p:nvPr/>
            </p:nvSpPr>
            <p:spPr>
              <a:xfrm>
                <a:off x="832104" y="181152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=6+5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=3+2×2=7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=7×7=49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40_1#1a4e851c4?vop=1&amp;pid=2661f434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1257300"/>
              </a:xfrm>
              <a:prstGeom prst="rect">
                <a:avLst/>
              </a:prstGeom>
              <a:blipFill>
                <a:blip r:embed="rId4"/>
                <a:stretch>
                  <a:fillRect l="-1389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1_1#81f12d002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中最大的项是(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1_1#81f12d002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2_1#81f12d002.bracket?vop=1&amp;pid=2661f4348&amp;color=0,0,0&amp;vpa=11&amp;vtp=1"/>
          <p:cNvSpPr/>
          <p:nvPr/>
        </p:nvSpPr>
        <p:spPr>
          <a:xfrm>
            <a:off x="1001944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1_2#81f12d002.choices?vop=1&amp;pid=2661f4348&amp;color=0,0,0&amp;vtp=1&amp;bbb=1"/>
              <p:cNvSpPr/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1097" algn="l"/>
                    <a:tab pos="5324094" algn="l"/>
                    <a:tab pos="79797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1_2#81f12d002.choices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3_1#81f12d002?vop=1&amp;pid=2661f4348&amp;color=0,0,0&amp;vtp=1&amp;bbb=1"/>
              <p:cNvSpPr/>
              <p:nvPr/>
            </p:nvSpPr>
            <p:spPr>
              <a:xfrm>
                <a:off x="832104" y="1849620"/>
                <a:ext cx="10533888" cy="2475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中最大的项是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43_1#81f12d002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620"/>
                <a:ext cx="10533888" cy="2475230"/>
              </a:xfrm>
              <a:prstGeom prst="rect">
                <a:avLst/>
              </a:prstGeom>
              <a:blipFill>
                <a:blip r:embed="rId5"/>
                <a:stretch>
                  <a:fillRect l="-1389" b="-56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4_1#fd8829296?vop=1&amp;pid=2661f4348&amp;color=0,0,0&amp;vtp=1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鬼工球，要求制作者使用一整块完整的材料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，将其雕成每层均同球心的数层可自由转动的空心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，空心球的球面厚度不计.为保证鬼工球的每一层均可以自由转动，要求其从最内层起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，每层与其外相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邻一层球面的间距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）构成首项为1,公差为4的等差数列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.若一个鬼工球最外层与最内层的半径之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190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则该鬼工球的层数为(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4_1#fd8829296?vop=1&amp;pid=2661f434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92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5_1#fd8829296.bracket?vop=1&amp;pid=2661f4348&amp;color=0,0,0&amp;vpa=12&amp;vtp=1"/>
          <p:cNvSpPr/>
          <p:nvPr/>
        </p:nvSpPr>
        <p:spPr>
          <a:xfrm>
            <a:off x="4520660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44_2#fd8829296.choices?vop=1&amp;pid=2661f4348&amp;color=0,0,0&amp;vtp=1&amp;bbb=1"/>
          <p:cNvSpPr/>
          <p:nvPr/>
        </p:nvSpPr>
        <p:spPr>
          <a:xfrm>
            <a:off x="832104" y="26822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01722" algn="l"/>
                <a:tab pos="5305044" algn="l"/>
                <a:tab pos="80210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6_1#fd8829296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289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【解析】已知鬼工球每层与其外相邻一层球面的间距（单位: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）构成首项为1,公差为4的等差数列.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该鬼工球的层数为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为最外层与最内层的半径之差就是这个等差数列的前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×4=190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−187=0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（负值舍去）.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以该鬼工球的层数为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46_1#fd8829296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94330"/>
              </a:xfrm>
              <a:prstGeom prst="rect">
                <a:avLst/>
              </a:prstGeom>
              <a:blipFill>
                <a:blip r:embed="rId3"/>
                <a:stretch>
                  <a:fillRect l="-1389" b="-48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7_1#7ea955726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7_1#7ea955726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8_1#7ea955726.bracket?vop=1&amp;pid=2661f4348&amp;color=0,0,0&amp;vpa=13&amp;vtp=1&amp;bbb=1"/>
          <p:cNvSpPr/>
          <p:nvPr/>
        </p:nvSpPr>
        <p:spPr>
          <a:xfrm>
            <a:off x="7764367" y="107619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7_2#7ea955726.choices?vop=1&amp;pid=2661f4348&amp;color=0,0,0&amp;vtp=1&amp;bbb=1"/>
              <p:cNvSpPr/>
              <p:nvPr/>
            </p:nvSpPr>
            <p:spPr>
              <a:xfrm>
                <a:off x="832104" y="144703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公差为3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7_2#7ea955726.choices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9_1#7ea955726?vop=1&amp;pid=2661f4348&amp;color=0,0,0&amp;vtp=1&amp;bbb=1"/>
              <p:cNvSpPr/>
              <p:nvPr/>
            </p:nvSpPr>
            <p:spPr>
              <a:xfrm>
                <a:off x="832104" y="2228715"/>
                <a:ext cx="10533888" cy="27226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−1)×3=3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49_1#7ea955726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28715"/>
                <a:ext cx="10533888" cy="2722626"/>
              </a:xfrm>
              <a:prstGeom prst="rect">
                <a:avLst/>
              </a:prstGeom>
              <a:blipFill>
                <a:blip r:embed="rId5"/>
                <a:stretch>
                  <a:fillRect l="-1389" b="-31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9_2#7ea955726?vop=1&amp;pid=2661f4348&amp;color=0,0,0&amp;mp=1&amp;vtp=1&amp;bt=1&amp;bbb=1"/>
              <p:cNvSpPr/>
              <p:nvPr/>
            </p:nvSpPr>
            <p:spPr>
              <a:xfrm>
                <a:off x="832104" y="1080000"/>
                <a:ext cx="10533888" cy="204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对于A,B：等差数列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是递增数列，故A，B正确；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C：由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=3×8−8=16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二次函数的性质可知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49_2#7ea955726?vop=1&amp;pid=2661f4348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43430"/>
              </a:xfrm>
              <a:prstGeom prst="rect">
                <a:avLst/>
              </a:prstGeom>
              <a:blipFill>
                <a:blip r:embed="rId3"/>
                <a:stretch>
                  <a:fillRect l="-1389" b="-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0_1#5180a7998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则下列结论成立的有(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50_1#5180a7998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1_1#5180a7998.bracket?vop=1&amp;pid=2661f4348&amp;color=0,0,0&amp;vpa=14&amp;vtp=1&amp;bbb=1"/>
          <p:cNvSpPr/>
          <p:nvPr/>
        </p:nvSpPr>
        <p:spPr>
          <a:xfrm>
            <a:off x="7825326" y="107619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0_2#5180a7998.choices?vop=1&amp;pid=2661f4348&amp;color=0,0,0&amp;vtp=1&amp;bbb=1"/>
              <p:cNvSpPr/>
              <p:nvPr/>
            </p:nvSpPr>
            <p:spPr>
              <a:xfrm>
                <a:off x="832104" y="1447030"/>
                <a:ext cx="10533888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的最大值为9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2025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50_2#5180a7998.choices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1790700"/>
              </a:xfrm>
              <a:prstGeom prst="rect">
                <a:avLst/>
              </a:prstGeom>
              <a:blipFill>
                <a:blip r:embed="rId4"/>
                <a:stretch>
                  <a:fillRect l="-1389" b="-4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52_1#5180a7998?vop=1&amp;pid=2661f4348&amp;color=0,0,0&amp;vtp=1&amp;bbb=1"/>
              <p:cNvSpPr/>
              <p:nvPr/>
            </p:nvSpPr>
            <p:spPr>
              <a:xfrm>
                <a:off x="832104" y="3240651"/>
                <a:ext cx="10533888" cy="1725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【解析】对于A：因为数列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均为等差数列，所以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52_1#5180a7998?vop=1&amp;pid=2661f4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40651"/>
                <a:ext cx="10533888" cy="1725359"/>
              </a:xfrm>
              <a:prstGeom prst="rect">
                <a:avLst/>
              </a:prstGeom>
              <a:blipFill>
                <a:blip r:embed="rId5"/>
                <a:stretch>
                  <a:fillRect l="-1389" b="-7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2_2#5180a7998?vop=1&amp;pid=2661f4348&amp;color=0,0,0&amp;mp=1&amp;vtp=1&amp;bt=1&amp;bbb=1"/>
              <p:cNvSpPr/>
              <p:nvPr/>
            </p:nvSpPr>
            <p:spPr>
              <a:xfrm>
                <a:off x="832104" y="1080000"/>
                <a:ext cx="10533888" cy="312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−1)]=10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时，也满足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(8×8−1)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(10×15−1)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B：已知数列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为等差数列，设其公差为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20×(20−1)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=590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145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590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52_2#5180a7998?vop=1&amp;pid=2661f4348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24200"/>
              </a:xfrm>
              <a:prstGeom prst="rect">
                <a:avLst/>
              </a:prstGeom>
              <a:blipFill>
                <a:blip r:embed="rId3"/>
                <a:stretch>
                  <a:fillRect l="-1389" b="-1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2_3#5180a7998?vop=1&amp;pid=2661f4348&amp;color=0,0,0&amp;mp=1&amp;vtp=1&amp;bt=1&amp;bbb=1&amp;hb=1"/>
              <p:cNvSpPr/>
              <p:nvPr/>
            </p:nvSpPr>
            <p:spPr>
              <a:xfrm>
                <a:off x="832104" y="1080000"/>
                <a:ext cx="10533888" cy="261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118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C：因为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52_3#5180a7998?vop=1&amp;pid=2661f434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616200"/>
              </a:xfrm>
              <a:prstGeom prst="rect">
                <a:avLst/>
              </a:prstGeom>
              <a:blipFill>
                <a:blip r:embed="rId3"/>
                <a:stretch>
                  <a:fillRect l="-1389" b="-3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2_4#5180a7998?vop=1&amp;pid=2661f4348&amp;color=0,0,0&amp;mp=1&amp;vtp=1&amp;bt=1&amp;bbb=1&amp;hb=1"/>
              <p:cNvSpPr/>
              <p:nvPr/>
            </p:nvSpPr>
            <p:spPr>
              <a:xfrm>
                <a:off x="832104" y="1080000"/>
                <a:ext cx="10533888" cy="2500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的最大值为9，故C正确.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D：设等差数列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−1)×(−1)=2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025×(2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52_4#5180a7998?vop=1&amp;pid=2661f434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00630"/>
              </a:xfrm>
              <a:prstGeom prst="rect">
                <a:avLst/>
              </a:prstGeom>
              <a:blipFill>
                <a:blip r:embed="rId3"/>
                <a:stretch>
                  <a:fillRect l="-1389" b="-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4#1213726b2.fixed?pid=64f4b229a&amp;color=195,214,0&amp;vtp=1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2.2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2" name="C_4#1213726b2.fixed?pid=64f4b229a&amp;color=195,214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4_BD#1213726b2.fixed?pid=64f4b229a&amp;color=255,255,255&amp;vtp=1&amp;bbb=1"/>
              <p:cNvSpPr/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等差数列的前</a:t>
                </a:r>
                <a14:m>
                  <m:oMath xmlns:m="http://schemas.openxmlformats.org/officeDocument/2006/math">
                    <m:r>
                      <a:rPr lang="en-US" altLang="zh-CN" sz="3200" b="0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项和（2）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3" name="C_4_BD#1213726b2.fixed?pid=64f4b229a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blipFill>
                <a:blip r:embed="rId4"/>
                <a:stretch>
                  <a:fillRect t="-7547" b="-25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3_1#796566358?vop=1&amp;pid=2661f4348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53_1#796566358?vop=1&amp;pid=2661f4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54_1#5a895a9a3?vop=1&amp;pid=796566358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54_1#5a895a9a3?vop=1&amp;pid=7965663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5_1#5a895a9a3?vop=1&amp;pid=796566358&amp;color=0,0,0&amp;vtp=1&amp;bbb=1"/>
              <p:cNvSpPr/>
              <p:nvPr/>
            </p:nvSpPr>
            <p:spPr>
              <a:xfrm>
                <a:off x="832104" y="186181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为等差数列且公差为2，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−1)×2=2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55_1#5a895a9a3?vop=1&amp;pid=7965663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56_1#0d2b3de99?vop=1&amp;pid=796566358&amp;color=0,0,0&amp;vtp=1&amp;bbb=1"/>
              <p:cNvSpPr/>
              <p:nvPr/>
            </p:nvSpPr>
            <p:spPr>
              <a:xfrm>
                <a:off x="832104" y="2707568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,并证明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BD.56_1#0d2b3de99?vop=1&amp;pid=7965663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568"/>
                <a:ext cx="10533888" cy="482600"/>
              </a:xfrm>
              <a:prstGeom prst="rect">
                <a:avLst/>
              </a:prstGeom>
              <a:blipFill>
                <a:blip r:embed="rId6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57_1#0d2b3de99?vop=1&amp;pid=796566358&amp;color=0,0,0&amp;vtp=1&amp;bbb=1"/>
              <p:cNvSpPr/>
              <p:nvPr/>
            </p:nvSpPr>
            <p:spPr>
              <a:xfrm>
                <a:off x="832104" y="3198232"/>
                <a:ext cx="10533888" cy="96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AN.57_1#0d2b3de99?vop=1&amp;pid=7965663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8232"/>
                <a:ext cx="10533888" cy="965200"/>
              </a:xfrm>
              <a:prstGeom prst="rect">
                <a:avLst/>
              </a:prstGeom>
              <a:blipFill>
                <a:blip r:embed="rId7"/>
                <a:stretch>
                  <a:fillRect l="-1389" b="-8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_1#8193b0e72?vop=1&amp;pid=4fe40c704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在各项不全为零的等差数列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≠90)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1_1#8193b0e72?vop=1&amp;pid=4fe40c7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_1#8193b0e72.bracket?vop=1&amp;pid=4fe40c704&amp;color=0,0,0&amp;vpa=1&amp;vtp=1"/>
          <p:cNvSpPr/>
          <p:nvPr/>
        </p:nvSpPr>
        <p:spPr>
          <a:xfrm>
            <a:off x="12440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1_2#8193b0e72.choices?vop=1&amp;pid=4fe40c704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73172" algn="l"/>
                <a:tab pos="5508244" algn="l"/>
                <a:tab pos="81163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3_1#8193b0e72?vop=1&amp;pid=4fe40c704&amp;color=0,0,0&amp;vtp=1&amp;bbb=1&amp;hb=1"/>
              <p:cNvSpPr/>
              <p:nvPr/>
            </p:nvSpPr>
            <p:spPr>
              <a:xfrm>
                <a:off x="832104" y="2695067"/>
                <a:ext cx="10533888" cy="1662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,由题知，等差数列的前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可看成关于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的二次函数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，易知二次函数的图象经过坐标原点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可知二次函数图象的对称轴为直线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0+99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7_AS.3_1#8193b0e72?vop=1&amp;pid=4fe40c70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067"/>
                <a:ext cx="10533888" cy="1662430"/>
              </a:xfrm>
              <a:prstGeom prst="rect">
                <a:avLst/>
              </a:prstGeom>
              <a:blipFill>
                <a:blip r:embed="rId4"/>
                <a:stretch>
                  <a:fillRect l="-1389" b="-8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4_1#f284e0ba8?vop=1&amp;pid=4fe40c70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4_1#f284e0ba8?vop=1&amp;pid=4fe40c70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_1#f284e0ba8.bracket?vop=1&amp;pid=4fe40c704&amp;color=0,0,0&amp;vpa=2&amp;vtp=1"/>
          <p:cNvSpPr/>
          <p:nvPr/>
        </p:nvSpPr>
        <p:spPr>
          <a:xfrm>
            <a:off x="9458547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7_BD.4_2#f284e0ba8.choices?vop=1&amp;pid=4fe40c704&amp;color=0,0,0&amp;vtp=1&amp;bbb=1"/>
          <p:cNvSpPr/>
          <p:nvPr/>
        </p:nvSpPr>
        <p:spPr>
          <a:xfrm>
            <a:off x="832104" y="187579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6_1#f284e0ba8?vop=1&amp;pid=4fe40c704&amp;color=0,0,0&amp;vtp=1&amp;bbb=1"/>
              <p:cNvSpPr/>
              <p:nvPr/>
            </p:nvSpPr>
            <p:spPr>
              <a:xfrm>
                <a:off x="832104" y="2657475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AS.6_1#f284e0ba8?vop=1&amp;pid=4fe40c70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7475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b="-46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6_2#f284e0ba8?vop=1&amp;pid=4fe40c704&amp;color=0,0,0&amp;mp=1&amp;vtp=1&amp;bt=1&amp;bbb=1"/>
              <p:cNvSpPr/>
              <p:nvPr/>
            </p:nvSpPr>
            <p:spPr>
              <a:xfrm>
                <a:off x="832104" y="1508760"/>
                <a:ext cx="10533888" cy="2500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为等差数列”的充分条件.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为等差数列,设其公差为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为等差数列”的必要条件.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为等差数列”的充要条件.故选A.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AS.6_2#f284e0ba8?vop=1&amp;pid=4fe40c70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500630"/>
              </a:xfrm>
              <a:prstGeom prst="rect">
                <a:avLst/>
              </a:prstGeom>
              <a:blipFill>
                <a:blip r:embed="rId3"/>
                <a:stretch>
                  <a:fillRect l="-1389" b="-56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EX.7_1#f284e0ba8?vop=1&amp;pid=4fe40c704&amp;color=0,0,0&amp;vtp=1&amp;bbb=1&amp;hb=1"/>
              <p:cNvSpPr/>
              <p:nvPr/>
            </p:nvSpPr>
            <p:spPr>
              <a:xfrm>
                <a:off x="832104" y="402031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所对应的函数为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项和的函数特性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有常数项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的充要条件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7_EX.7_1#f284e0ba8?vop=1&amp;pid=4fe40c70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20312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8_1#b163dce4f?vop=1&amp;pid=4fe40c704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项和，对任意正整数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在以下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条曲线中的某一条上，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则这条曲线不可能是(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8_1#b163dce4f?vop=1&amp;pid=4fe40c70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_1#b163dce4f.bracket?vop=1&amp;pid=4fe40c704&amp;color=0,0,0&amp;vpa=3&amp;vtp=1&amp;bbb=1"/>
          <p:cNvSpPr/>
          <p:nvPr/>
        </p:nvSpPr>
        <p:spPr>
          <a:xfrm>
            <a:off x="5492210" y="19145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p:sp>
        <p:nvSpPr>
          <p:cNvPr id="4" name="QC_7_BD.8_2#b163dce4f.choices?vop=1&amp;pid=4fe40c704&amp;color=0,0,0&amp;vtp=1&amp;bbb=1"/>
          <p:cNvSpPr/>
          <p:nvPr/>
        </p:nvSpPr>
        <p:spPr>
          <a:xfrm>
            <a:off x="832104" y="2406777"/>
            <a:ext cx="10531904" cy="14116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2600"/>
              </a:lnSpc>
              <a:tabLst>
                <a:tab pos="2699651" algn="l"/>
                <a:tab pos="5373902" algn="l"/>
                <a:tab pos="804815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0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7_BD.8_2#b163dce4f.choice_image?vop=1&amp;pid=4fe40c704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625" y="2410270"/>
            <a:ext cx="126187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7_BD.8_2#b163dce4f.choice_image?vop=1&amp;pid=4fe40c704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0547" y="2410270"/>
            <a:ext cx="126187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8_2#b163dce4f.choice_image?vop=1&amp;pid=4fe40c704&amp;color=0,0,0&amp;tib=255,255,255&amp;iip=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4693" y="2410270"/>
            <a:ext cx="126187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8_2#b163dce4f.choice_image?vop=1&amp;pid=4fe40c704&amp;color=0,0,0&amp;tib=255,255,255&amp;iip=4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08" y="2410270"/>
            <a:ext cx="126187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10_1#b163dce4f?vop=1&amp;pid=4fe40c704&amp;color=0,0,0&amp;vtp=1&amp;bt=1&amp;bbb=1"/>
              <p:cNvSpPr/>
              <p:nvPr/>
            </p:nvSpPr>
            <p:spPr>
              <a:xfrm>
                <a:off x="832104" y="1508760"/>
                <a:ext cx="10533888" cy="2649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二次函数的图象开口向下，故A，B不可能；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轴的右侧，故C可能，D不可能.故选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AS.10_1#b163dce4f?vop=1&amp;pid=4fe40c70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649855"/>
              </a:xfrm>
              <a:prstGeom prst="rect">
                <a:avLst/>
              </a:prstGeom>
              <a:blipFill>
                <a:blip r:embed="rId3"/>
                <a:stretch>
                  <a:fillRect l="-1389" b="-55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1_1#3c8b9f867?vop=1&amp;pid=931c9a2a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取到最大值时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11_1#3c8b9f867?vop=1&amp;pid=931c9a2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2_1#3c8b9f867.bracket?vop=1&amp;pid=931c9a2a1&amp;color=0,0,0&amp;vpa=4&amp;vtp=1"/>
          <p:cNvSpPr/>
          <p:nvPr/>
        </p:nvSpPr>
        <p:spPr>
          <a:xfrm>
            <a:off x="1062796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7_BD.11_2#3c8b9f867.choices?vop=1&amp;pid=931c9a2a1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68397" algn="l"/>
                <a:tab pos="5311394" algn="l"/>
                <a:tab pos="7954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13_1#3c8b9f867?vop=1&amp;pid=931c9a2a1&amp;color=0,0,0&amp;vtp=1&amp;bbb=1"/>
              <p:cNvSpPr/>
              <p:nvPr/>
            </p:nvSpPr>
            <p:spPr>
              <a:xfrm>
                <a:off x="832104" y="228225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中邻项变号法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取到最大值时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EX.13_1#3c8b9f867?vop=1&amp;pid=931c9a2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225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14_1#3c8b9f867?vop=1&amp;pid=931c9a2a1&amp;color=0,0,0&amp;vtp=1&amp;bbb=1"/>
              <p:cNvSpPr/>
              <p:nvPr/>
            </p:nvSpPr>
            <p:spPr>
              <a:xfrm>
                <a:off x="832104" y="265557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，联立两式解得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以该数列为递减数列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=19−3×6=1&gt;0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=19−3×7=−2&lt;0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AS.14_1#3c8b9f867?vop=1&amp;pid=931c9a2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5570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3050</Words>
  <Application>Microsoft Office PowerPoint</Application>
  <PresentationFormat>宽屏</PresentationFormat>
  <Paragraphs>225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2025-10-22T07:48:46Z</dcterms:created>
  <dcterms:modified xsi:type="dcterms:W3CDTF">2025-10-22T07:52:15Z</dcterms:modified>
  <cp:category/>
  <cp:contentStatus/>
</cp:coreProperties>
</file>